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Permanent Marker" panose="020B0604020202020204" charset="0"/>
      <p:regular r:id="rId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0" autoAdjust="0"/>
  </p:normalViewPr>
  <p:slideViewPr>
    <p:cSldViewPr snapToGrid="0">
      <p:cViewPr varScale="1">
        <p:scale>
          <a:sx n="90" d="100"/>
          <a:sy n="90" d="100"/>
        </p:scale>
        <p:origin x="816" y="6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youtu.be/Ve1LsqxIA04" TargetMode="External"/><Relationship Id="rId5" Type="http://schemas.openxmlformats.org/officeDocument/2006/relationships/hyperlink" Target="https://youtu.be/2ctMu1ERhNY" TargetMode="External"/><Relationship Id="rId4" Type="http://schemas.openxmlformats.org/officeDocument/2006/relationships/hyperlink" Target="https://youtu.be/9rQ5wxssQ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rot="5400000">
            <a:off x="501166" y="-669428"/>
            <a:ext cx="8441591" cy="9780446"/>
          </a:xfrm>
          <a:prstGeom prst="rect">
            <a:avLst/>
          </a:prstGeom>
          <a:noFill/>
          <a:ln>
            <a:noFill/>
          </a:ln>
        </p:spPr>
      </p:pic>
      <p:sp>
        <p:nvSpPr>
          <p:cNvPr id="2" name="TextBox 1"/>
          <p:cNvSpPr txBox="1"/>
          <p:nvPr/>
        </p:nvSpPr>
        <p:spPr>
          <a:xfrm>
            <a:off x="4721961" y="69107"/>
            <a:ext cx="4283700" cy="719299"/>
          </a:xfrm>
          <a:prstGeom prst="rect">
            <a:avLst/>
          </a:prstGeom>
          <a:noFill/>
        </p:spPr>
        <p:txBody>
          <a:bodyPr wrap="square" rtlCol="0">
            <a:spAutoFit/>
          </a:bodyPr>
          <a:lstStyle/>
          <a:p>
            <a:pPr lvl="0" algn="r">
              <a:lnSpc>
                <a:spcPct val="143000"/>
              </a:lnSpc>
              <a:spcBef>
                <a:spcPts val="3400"/>
              </a:spcBef>
              <a:spcAft>
                <a:spcPts val="3400"/>
              </a:spcAft>
            </a:pPr>
            <a:r>
              <a:rPr lang="en-US" dirty="0">
                <a:solidFill>
                  <a:schemeClr val="dk1"/>
                </a:solidFill>
                <a:latin typeface="Permanent Marker"/>
                <a:ea typeface="Permanent Marker"/>
                <a:cs typeface="Permanent Marker"/>
                <a:sym typeface="Permanent Marker"/>
              </a:rPr>
              <a:t>BGCC Virtual Program: High School</a:t>
            </a:r>
            <a:br>
              <a:rPr lang="en-US" dirty="0">
                <a:solidFill>
                  <a:schemeClr val="dk1"/>
                </a:solidFill>
                <a:latin typeface="Permanent Marker"/>
                <a:ea typeface="Permanent Marker"/>
                <a:cs typeface="Permanent Marker"/>
                <a:sym typeface="Permanent Marker"/>
              </a:rPr>
            </a:br>
            <a:r>
              <a:rPr lang="en-US" sz="1600" dirty="0">
                <a:solidFill>
                  <a:schemeClr val="dk1"/>
                </a:solidFill>
                <a:latin typeface="Permanent Marker"/>
                <a:ea typeface="Permanent Marker"/>
                <a:cs typeface="Permanent Marker"/>
                <a:sym typeface="Permanent Marker"/>
              </a:rPr>
              <a:t>Tuesday, April 27, 2021</a:t>
            </a:r>
          </a:p>
        </p:txBody>
      </p:sp>
      <p:graphicFrame>
        <p:nvGraphicFramePr>
          <p:cNvPr id="4" name="Table 3"/>
          <p:cNvGraphicFramePr>
            <a:graphicFrameLocks noGrp="1"/>
          </p:cNvGraphicFramePr>
          <p:nvPr>
            <p:extLst>
              <p:ext uri="{D42A27DB-BD31-4B8C-83A1-F6EECF244321}">
                <p14:modId xmlns:p14="http://schemas.microsoft.com/office/powerpoint/2010/main" val="234433385"/>
              </p:ext>
            </p:extLst>
          </p:nvPr>
        </p:nvGraphicFramePr>
        <p:xfrm>
          <a:off x="193559" y="1239159"/>
          <a:ext cx="8883695" cy="3420247"/>
        </p:xfrm>
        <a:graphic>
          <a:graphicData uri="http://schemas.openxmlformats.org/drawingml/2006/table">
            <a:tbl>
              <a:tblPr firstRow="1" bandRow="1">
                <a:tableStyleId>{5940675A-B579-460E-94D1-54222C63F5DA}</a:tableStyleId>
              </a:tblPr>
              <a:tblGrid>
                <a:gridCol w="1304581">
                  <a:extLst>
                    <a:ext uri="{9D8B030D-6E8A-4147-A177-3AD203B41FA5}">
                      <a16:colId xmlns:a16="http://schemas.microsoft.com/office/drawing/2014/main" val="3011463082"/>
                    </a:ext>
                  </a:extLst>
                </a:gridCol>
                <a:gridCol w="1573629">
                  <a:extLst>
                    <a:ext uri="{9D8B030D-6E8A-4147-A177-3AD203B41FA5}">
                      <a16:colId xmlns:a16="http://schemas.microsoft.com/office/drawing/2014/main" val="3010193541"/>
                    </a:ext>
                  </a:extLst>
                </a:gridCol>
                <a:gridCol w="6005485">
                  <a:extLst>
                    <a:ext uri="{9D8B030D-6E8A-4147-A177-3AD203B41FA5}">
                      <a16:colId xmlns:a16="http://schemas.microsoft.com/office/drawing/2014/main" val="2485362311"/>
                    </a:ext>
                  </a:extLst>
                </a:gridCol>
              </a:tblGrid>
              <a:tr h="496163">
                <a:tc>
                  <a:txBody>
                    <a:bodyPr/>
                    <a:lstStyle/>
                    <a:p>
                      <a:r>
                        <a:rPr lang="en-US" sz="1400" b="1" dirty="0">
                          <a:solidFill>
                            <a:schemeClr val="tx1"/>
                          </a:solidFill>
                          <a:latin typeface="+mn-lt"/>
                          <a:cs typeface="Calibri" panose="020F0502020204030204" pitchFamily="34" charset="0"/>
                        </a:rPr>
                        <a:t>Welcome!</a:t>
                      </a:r>
                    </a:p>
                  </a:txBody>
                  <a:tcPr/>
                </a:tc>
                <a:tc>
                  <a:txBody>
                    <a:bodyPr/>
                    <a:lstStyle/>
                    <a:p>
                      <a:pPr algn="ctr"/>
                      <a:r>
                        <a:rPr lang="en-US" sz="1400" dirty="0">
                          <a:solidFill>
                            <a:schemeClr val="tx1"/>
                          </a:solidFill>
                          <a:latin typeface="+mn-lt"/>
                          <a:cs typeface="Calibri" panose="020F0502020204030204" pitchFamily="34" charset="0"/>
                        </a:rPr>
                        <a:t>Introduction</a:t>
                      </a:r>
                    </a:p>
                  </a:txBody>
                  <a:tcPr/>
                </a:tc>
                <a:tc>
                  <a:txBody>
                    <a:bodyPr/>
                    <a:lstStyle/>
                    <a:p>
                      <a:r>
                        <a:rPr lang="en-US" sz="1400" b="0" i="0" u="none" strike="noStrike" cap="none" dirty="0">
                          <a:solidFill>
                            <a:schemeClr val="tx1"/>
                          </a:solidFill>
                          <a:effectLst/>
                          <a:latin typeface="+mn-lt"/>
                          <a:ea typeface="+mn-ea"/>
                          <a:cs typeface="+mn-cs"/>
                          <a:sym typeface="Arial"/>
                        </a:rPr>
                        <a:t>Daily Introduction from BGCC staff</a:t>
                      </a:r>
                    </a:p>
                  </a:txBody>
                  <a:tcPr/>
                </a:tc>
                <a:extLst>
                  <a:ext uri="{0D108BD9-81ED-4DB2-BD59-A6C34878D82A}">
                    <a16:rowId xmlns:a16="http://schemas.microsoft.com/office/drawing/2014/main" val="4132514018"/>
                  </a:ext>
                </a:extLst>
              </a:tr>
              <a:tr h="75238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1" i="0" u="none" strike="noStrike" cap="none" dirty="0">
                          <a:solidFill>
                            <a:schemeClr val="tx1"/>
                          </a:solidFill>
                          <a:effectLst/>
                          <a:latin typeface="+mn-lt"/>
                          <a:ea typeface="+mn-ea"/>
                          <a:cs typeface="+mn-cs"/>
                          <a:sym typeface="Arial"/>
                        </a:rPr>
                        <a:t>Sports &amp; Recreation</a:t>
                      </a:r>
                    </a:p>
                  </a:txBody>
                  <a:tcPr/>
                </a:tc>
                <a:tc>
                  <a:txBody>
                    <a:bodyPr/>
                    <a:lstStyle/>
                    <a:p>
                      <a:pPr algn="ctr"/>
                      <a:r>
                        <a:rPr lang="en-US" sz="1400" b="0" i="0" u="none" strike="noStrike" cap="none" dirty="0">
                          <a:solidFill>
                            <a:schemeClr val="tx1"/>
                          </a:solidFill>
                          <a:effectLst/>
                          <a:latin typeface="+mn-lt"/>
                          <a:ea typeface="+mn-ea"/>
                          <a:cs typeface="+mn-cs"/>
                          <a:sym typeface="Arial"/>
                        </a:rPr>
                        <a:t>Workout Challenge</a:t>
                      </a:r>
                    </a:p>
                  </a:txBody>
                  <a:tcPr/>
                </a:tc>
                <a:tc>
                  <a:txBody>
                    <a:bodyPr/>
                    <a:lstStyle/>
                    <a:p>
                      <a:r>
                        <a:rPr lang="en-US" dirty="0"/>
                        <a:t>Check out this standing only,15-minute HIIT workout that is quick and effective.</a:t>
                      </a:r>
                    </a:p>
                    <a:p>
                      <a:r>
                        <a:rPr lang="en-US" dirty="0">
                          <a:solidFill>
                            <a:schemeClr val="bg1"/>
                          </a:solidFill>
                          <a:hlinkClick r:id="rId4">
                            <a:extLst>
                              <a:ext uri="{A12FA001-AC4F-418D-AE19-62706E023703}">
                                <ahyp:hlinkClr xmlns:ahyp="http://schemas.microsoft.com/office/drawing/2018/hyperlinkcolor" val="tx"/>
                              </a:ext>
                            </a:extLst>
                          </a:hlinkClick>
                        </a:rPr>
                        <a:t>Click Here</a:t>
                      </a:r>
                      <a:endParaRPr lang="en-US" dirty="0">
                        <a:solidFill>
                          <a:schemeClr val="bg1"/>
                        </a:solidFill>
                      </a:endParaRPr>
                    </a:p>
                  </a:txBody>
                  <a:tcPr/>
                </a:tc>
                <a:extLst>
                  <a:ext uri="{0D108BD9-81ED-4DB2-BD59-A6C34878D82A}">
                    <a16:rowId xmlns:a16="http://schemas.microsoft.com/office/drawing/2014/main" val="3295183449"/>
                  </a:ext>
                </a:extLst>
              </a:tr>
              <a:tr h="800100">
                <a:tc>
                  <a:txBody>
                    <a:bodyPr/>
                    <a:lstStyle/>
                    <a:p>
                      <a:r>
                        <a:rPr lang="en-US" sz="1400" b="1" i="0" u="none" strike="noStrike" cap="none" dirty="0">
                          <a:solidFill>
                            <a:schemeClr val="tx1"/>
                          </a:solidFill>
                          <a:effectLst/>
                          <a:latin typeface="+mn-lt"/>
                          <a:ea typeface="+mn-ea"/>
                          <a:cs typeface="+mn-cs"/>
                          <a:sym typeface="Arial"/>
                        </a:rPr>
                        <a:t>Arts</a:t>
                      </a:r>
                    </a:p>
                  </a:txBody>
                  <a:tcPr/>
                </a:tc>
                <a:tc>
                  <a:txBody>
                    <a:bodyPr/>
                    <a:lstStyle/>
                    <a:p>
                      <a:pPr algn="ctr"/>
                      <a:r>
                        <a:rPr lang="en-US" sz="1400" dirty="0">
                          <a:latin typeface="+mn-lt"/>
                          <a:cs typeface="Calibri" panose="020F0502020204030204" pitchFamily="34" charset="0"/>
                        </a:rPr>
                        <a:t>Get Crafty!</a:t>
                      </a:r>
                    </a:p>
                    <a:p>
                      <a:pPr algn="ctr"/>
                      <a:r>
                        <a:rPr lang="en-US" sz="1400" dirty="0">
                          <a:latin typeface="+mn-lt"/>
                          <a:cs typeface="Calibri" panose="020F0502020204030204" pitchFamily="34" charset="0"/>
                        </a:rPr>
                        <a:t>Arts</a:t>
                      </a:r>
                    </a:p>
                  </a:txBody>
                  <a:tcPr/>
                </a:tc>
                <a:tc>
                  <a:txBody>
                    <a:bodyPr/>
                    <a:lstStyle/>
                    <a:p>
                      <a:r>
                        <a:rPr lang="en-US" dirty="0"/>
                        <a:t>Today’s Girls Code activity Ms. Kim teaches how to make candles with crayons. Show us what you can do and tag us on your social media.</a:t>
                      </a:r>
                      <a:endParaRPr lang="en-US" dirty="0">
                        <a:solidFill>
                          <a:schemeClr val="bg1"/>
                        </a:solidFill>
                      </a:endParaRPr>
                    </a:p>
                    <a:p>
                      <a:r>
                        <a:rPr lang="en-US" dirty="0">
                          <a:solidFill>
                            <a:schemeClr val="bg1"/>
                          </a:solidFill>
                          <a:hlinkClick r:id="rId5">
                            <a:extLst>
                              <a:ext uri="{A12FA001-AC4F-418D-AE19-62706E023703}">
                                <ahyp:hlinkClr xmlns:ahyp="http://schemas.microsoft.com/office/drawing/2018/hyperlinkcolor" val="tx"/>
                              </a:ext>
                            </a:extLst>
                          </a:hlinkClick>
                        </a:rPr>
                        <a:t>Click Here</a:t>
                      </a:r>
                      <a:endParaRPr lang="en-US" dirty="0">
                        <a:solidFill>
                          <a:schemeClr val="bg1"/>
                        </a:solidFill>
                      </a:endParaRPr>
                    </a:p>
                  </a:txBody>
                  <a:tcPr/>
                </a:tc>
                <a:extLst>
                  <a:ext uri="{0D108BD9-81ED-4DB2-BD59-A6C34878D82A}">
                    <a16:rowId xmlns:a16="http://schemas.microsoft.com/office/drawing/2014/main" val="3617275799"/>
                  </a:ext>
                </a:extLst>
              </a:tr>
              <a:tr h="946400">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1" dirty="0">
                          <a:latin typeface="+mn-lt"/>
                          <a:cs typeface="Calibri" panose="020F0502020204030204" pitchFamily="34" charset="0"/>
                        </a:rPr>
                        <a:t>Character and Citizenship</a:t>
                      </a:r>
                    </a:p>
                  </a:txBody>
                  <a:tcPr/>
                </a:tc>
                <a:tc>
                  <a:txBody>
                    <a:bodyPr/>
                    <a:lstStyle/>
                    <a:p>
                      <a:pPr algn="ctr"/>
                      <a:r>
                        <a:rPr lang="en-US" sz="1400" dirty="0">
                          <a:latin typeface="+mn-lt"/>
                          <a:cs typeface="Calibri" panose="020F0502020204030204" pitchFamily="34" charset="0"/>
                        </a:rPr>
                        <a:t>Introvert Leadership</a:t>
                      </a:r>
                    </a:p>
                  </a:txBody>
                  <a:tcPr/>
                </a:tc>
                <a:tc>
                  <a:txBody>
                    <a:bodyPr/>
                    <a:lstStyle/>
                    <a:p>
                      <a:r>
                        <a:rPr lang="en-US" dirty="0"/>
                        <a:t>What makes a good leader? A booming voice? A strong resolve? An extroverted personality? None of these! This video dispels the myth that introverts can't be great leaders. Learn five introverted qualities that successful leaders of all types should have and prove that great leadership comes from both assertive and reflective people alike.</a:t>
                      </a:r>
                    </a:p>
                    <a:p>
                      <a:r>
                        <a:rPr lang="en-US" dirty="0">
                          <a:solidFill>
                            <a:schemeClr val="bg1"/>
                          </a:solidFill>
                          <a:hlinkClick r:id="rId6">
                            <a:extLst>
                              <a:ext uri="{A12FA001-AC4F-418D-AE19-62706E023703}">
                                <ahyp:hlinkClr xmlns:ahyp="http://schemas.microsoft.com/office/drawing/2018/hyperlinkcolor" val="tx"/>
                              </a:ext>
                            </a:extLst>
                          </a:hlinkClick>
                        </a:rPr>
                        <a:t>Click Here</a:t>
                      </a:r>
                      <a:endParaRPr lang="en-US" dirty="0">
                        <a:solidFill>
                          <a:schemeClr val="bg1"/>
                        </a:solidFill>
                      </a:endParaRPr>
                    </a:p>
                  </a:txBody>
                  <a:tcPr/>
                </a:tc>
                <a:extLst>
                  <a:ext uri="{0D108BD9-81ED-4DB2-BD59-A6C34878D82A}">
                    <a16:rowId xmlns:a16="http://schemas.microsoft.com/office/drawing/2014/main" val="1894079555"/>
                  </a:ext>
                </a:extLst>
              </a:tr>
            </a:tbl>
          </a:graphicData>
        </a:graphic>
      </p:graphicFrame>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99019" y="187203"/>
            <a:ext cx="2508776" cy="98449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10960</TotalTime>
  <Words>146</Words>
  <Application>Microsoft Office PowerPoint</Application>
  <PresentationFormat>On-screen Show (16:9)</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Permanent Marker</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Gena Divine</dc:creator>
  <cp:lastModifiedBy>Arnelle Ashley</cp:lastModifiedBy>
  <cp:revision>181</cp:revision>
  <dcterms:modified xsi:type="dcterms:W3CDTF">2021-05-13T19:26:18Z</dcterms:modified>
</cp:coreProperties>
</file>